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</p:sldIdLst>
  <p:sldSz cy="3244850" cx="5765800"/>
  <p:notesSz cx="5765800" cy="3244850"/>
  <p:embeddedFontLst>
    <p:embeddedFont>
      <p:font typeface="Montserrat"/>
      <p:regular r:id="rId91"/>
      <p:bold r:id="rId92"/>
      <p:italic r:id="rId93"/>
      <p:boldItalic r:id="rId94"/>
    </p:embeddedFont>
    <p:embeddedFont>
      <p:font typeface="Tahoma"/>
      <p:regular r:id="rId95"/>
      <p:bold r:id="rId96"/>
    </p:embeddedFont>
    <p:embeddedFont>
      <p:font typeface="Book Antiqua"/>
      <p:regular r:id="rId97"/>
      <p:bold r:id="rId98"/>
      <p:italic r:id="rId99"/>
      <p:boldItalic r:id="rId100"/>
    </p:embeddedFont>
    <p:embeddedFont>
      <p:font typeface="Helvetica Neue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105" roundtripDataSignature="AMtx7mhp+D6g46fFwFBGo9IeDes7ku5B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AA2A56A-DB74-444E-9DAE-B7A62C42C12B}">
  <a:tblStyle styleId="{8AA2A56A-DB74-444E-9DAE-B7A62C42C12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5" Type="http://customschemas.google.com/relationships/presentationmetadata" Target="metadata"/><Relationship Id="rId104" Type="http://schemas.openxmlformats.org/officeDocument/2006/relationships/font" Target="fonts/HelveticaNeue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HelveticaNeue-italic.fntdata"/><Relationship Id="rId102" Type="http://schemas.openxmlformats.org/officeDocument/2006/relationships/font" Target="fonts/HelveticaNeue-bold.fntdata"/><Relationship Id="rId101" Type="http://schemas.openxmlformats.org/officeDocument/2006/relationships/font" Target="fonts/HelveticaNeue-regular.fntdata"/><Relationship Id="rId100" Type="http://schemas.openxmlformats.org/officeDocument/2006/relationships/font" Target="fonts/BookAntiqua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Tahoma-regular.fntdata"/><Relationship Id="rId94" Type="http://schemas.openxmlformats.org/officeDocument/2006/relationships/font" Target="fonts/Montserrat-boldItalic.fntdata"/><Relationship Id="rId97" Type="http://schemas.openxmlformats.org/officeDocument/2006/relationships/font" Target="fonts/BookAntiqua-regular.fntdata"/><Relationship Id="rId96" Type="http://schemas.openxmlformats.org/officeDocument/2006/relationships/font" Target="fonts/Tahoma-bold.fntdata"/><Relationship Id="rId11" Type="http://schemas.openxmlformats.org/officeDocument/2006/relationships/slide" Target="slides/slide5.xml"/><Relationship Id="rId99" Type="http://schemas.openxmlformats.org/officeDocument/2006/relationships/font" Target="fonts/BookAntiqua-italic.fntdata"/><Relationship Id="rId10" Type="http://schemas.openxmlformats.org/officeDocument/2006/relationships/slide" Target="slides/slide4.xml"/><Relationship Id="rId98" Type="http://schemas.openxmlformats.org/officeDocument/2006/relationships/font" Target="fonts/BookAntiqu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Montserrat-regular.fntdata"/><Relationship Id="rId90" Type="http://schemas.openxmlformats.org/officeDocument/2006/relationships/slide" Target="slides/slide84.xml"/><Relationship Id="rId93" Type="http://schemas.openxmlformats.org/officeDocument/2006/relationships/font" Target="fonts/Montserrat-italic.fntdata"/><Relationship Id="rId92" Type="http://schemas.openxmlformats.org/officeDocument/2006/relationships/font" Target="fonts/Montserrat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53f12814cb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4" name="Google Shape;104;g353f12814cb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34c850ebf_1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0" name="Google Shape;110;g3534c850ebf_1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534c850ebf_2_4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8" name="Google Shape;118;g3534c850ebf_2_4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534c850ebf_1_5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6" name="Google Shape;126;g3534c850ebf_1_5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34c850ebf_1_6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3534c850ebf_1_6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534c850ebf_1_62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0" name="Google Shape;140;g3534c850ebf_1_62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34c850ebf_1_63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" name="Google Shape;147;g3534c850ebf_1_63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534c850ebf_1_6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3534c850ebf_1_6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34c850ebf_1_65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g3534c850ebf_1_65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534c850ebf_1_66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8" name="Google Shape;168;g3534c850ebf_1_66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3548eb498df_0_1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" name="Google Shape;47;g3548eb498df_0_1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34c850ebf_1_6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5" name="Google Shape;175;g3534c850ebf_1_6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34c850ebf_1_69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2" name="Google Shape;182;g3534c850ebf_1_69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534c850ebf_1_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9" name="Google Shape;189;g3534c850ebf_1_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34c850ebf_1_5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3534c850ebf_1_5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534c850ebf_1_5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9" name="Google Shape;209;g3534c850ebf_1_5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34c850ebf_1_7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8" name="Google Shape;218;g3534c850ebf_1_7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34c850ebf_1_7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5" name="Google Shape;225;g3534c850ebf_1_711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34c850ebf_2_45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4" name="Google Shape;234;g3534c850ebf_2_453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534c850ebf_2_46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3534c850ebf_2_464:notes"/>
          <p:cNvSpPr/>
          <p:nvPr>
            <p:ph idx="2" type="sldImg"/>
          </p:nvPr>
        </p:nvSpPr>
        <p:spPr>
          <a:xfrm>
            <a:off x="1801813" y="242888"/>
            <a:ext cx="2162175" cy="12176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" name="Google Shape;55;p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7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3" name="Google Shape;253;p7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8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2" name="Google Shape;262;p8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534c850ebf_1_7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0" name="Google Shape;270;g3534c850ebf_1_7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34c850ebf_1_4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3534c850ebf_1_4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0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p10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534c850ebf_1_76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3534c850ebf_1_76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34c850ebf_1_77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3534c850ebf_1_77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534c850ebf_2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3534c850ebf_2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3534c850ebf_2_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9" name="Google Shape;309;g3534c850ebf_2_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34c850ebf_2_1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3534c850ebf_2_1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53f12814cb_0_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" name="Google Shape;63;g353f12814cb_0_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534c850ebf_2_2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3" name="Google Shape;323;g3534c850ebf_2_2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34c850ebf_2_3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3534c850ebf_2_3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34c850ebf_2_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7" name="Google Shape;337;g3534c850ebf_2_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534c850ebf_2_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3534c850ebf_2_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34c850ebf_2_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1" name="Google Shape;351;g3534c850ebf_2_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534c850ebf_2_6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" name="Google Shape;358;g3534c850ebf_2_6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534c850ebf_2_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5" name="Google Shape;365;g3534c850ebf_2_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534c850ebf_2_8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3534c850ebf_2_8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534c850ebf_2_9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9" name="Google Shape;379;g3534c850ebf_2_9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34c850ebf_2_10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6" name="Google Shape;386;g3534c850ebf_2_10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3f12814cb_0_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0" name="Google Shape;70;g353f12814cb_0_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534c850ebf_2_12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93" name="Google Shape;393;g3534c850ebf_2_12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3534c850ebf_2_1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2" name="Google Shape;402;g3534c850ebf_2_1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534c850ebf_2_1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2" name="Google Shape;412;g3534c850ebf_2_1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34c850ebf_2_10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22" name="Google Shape;422;g3534c850ebf_2_10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3534c850ebf_2_20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4" name="Google Shape;434;g3534c850ebf_2_20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353e1abb4f4_1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2" name="Google Shape;442;g353e1abb4f4_1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534c850ebf_2_41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2" name="Google Shape;452;g3534c850ebf_2_41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534c850ebf_2_42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58" name="Google Shape;458;g3534c850ebf_2_42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534c850ebf_2_47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4" name="Google Shape;464;g3534c850ebf_2_47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534c850ebf_2_48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3534c850ebf_2_48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34c850ebf_1_74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" name="Google Shape;77;g3534c850ebf_1_74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34c850ebf_2_41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1" name="Google Shape;481;g3534c850ebf_2_41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3534c850ebf_2_38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7" name="Google Shape;487;g3534c850ebf_2_38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2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4" name="Google Shape;494;p12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534c850ebf_2_39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2" name="Google Shape;502;g3534c850ebf_2_39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3534c850ebf_2_24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09" name="Google Shape;509;g3534c850ebf_2_24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13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6" name="Google Shape;516;p13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534c850ebf_1_75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4" name="Google Shape;524;g3534c850ebf_1_75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534c850ebf_2_2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2" name="Google Shape;532;g3534c850ebf_2_2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534c850ebf_2_27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9" name="Google Shape;539;g3534c850ebf_2_27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534c850ebf_2_278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46" name="Google Shape;546;g3534c850ebf_2_278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83d75768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3583d75768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534c850ebf_2_284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3" name="Google Shape;553;g3534c850ebf_2_284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534c850ebf_2_29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0" name="Google Shape;560;g3534c850ebf_2_29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534c850ebf_2_296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7" name="Google Shape;567;g3534c850ebf_2_296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3534c850ebf_2_302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74" name="Google Shape;574;g3534c850ebf_2_302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534c850ebf_2_31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1" name="Google Shape;581;g3534c850ebf_2_31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534c850ebf_2_32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88" name="Google Shape;588;g3534c850ebf_2_32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3534c850ebf_2_32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5" name="Google Shape;595;g3534c850ebf_2_32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3534c850ebf_2_333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2" name="Google Shape;602;g3534c850ebf_2_333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3534c850ebf_2_33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09" name="Google Shape;609;g3534c850ebf_2_33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534c850ebf_2_34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16" name="Google Shape;616;g3534c850ebf_2_34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 txBox="1"/>
          <p:nvPr>
            <p:ph idx="1" type="body"/>
          </p:nvPr>
        </p:nvSpPr>
        <p:spPr>
          <a:xfrm>
            <a:off x="576575" y="1541300"/>
            <a:ext cx="4612625" cy="14601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1" name="Google Shape;91;p5:notes"/>
          <p:cNvSpPr/>
          <p:nvPr>
            <p:ph idx="2" type="sldImg"/>
          </p:nvPr>
        </p:nvSpPr>
        <p:spPr>
          <a:xfrm>
            <a:off x="961150" y="243350"/>
            <a:ext cx="384405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534c850ebf_2_359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23" name="Google Shape;623;g3534c850ebf_2_359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3534c850ebf_2_365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0" name="Google Shape;630;g3534c850ebf_2_365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3534c850ebf_2_371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37" name="Google Shape;637;g3534c850ebf_2_371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3534c850ebf_2_38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44" name="Google Shape;644;g3534c850ebf_2_38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3535e628fd5_0_0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51" name="Google Shape;651;g3535e628fd5_0_0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48eb498df_0_57:notes"/>
          <p:cNvSpPr txBox="1"/>
          <p:nvPr>
            <p:ph idx="1" type="body"/>
          </p:nvPr>
        </p:nvSpPr>
        <p:spPr>
          <a:xfrm>
            <a:off x="576575" y="1541300"/>
            <a:ext cx="4612500" cy="14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8" name="Google Shape;98;g3548eb498df_0_57:notes"/>
          <p:cNvSpPr/>
          <p:nvPr>
            <p:ph idx="2" type="sldImg"/>
          </p:nvPr>
        </p:nvSpPr>
        <p:spPr>
          <a:xfrm>
            <a:off x="961150" y="243350"/>
            <a:ext cx="3844200" cy="1216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17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7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8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ctrTitle"/>
          </p:nvPr>
        </p:nvSpPr>
        <p:spPr>
          <a:xfrm>
            <a:off x="1434846" y="161036"/>
            <a:ext cx="2867025" cy="2851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subTitle"/>
          </p:nvPr>
        </p:nvSpPr>
        <p:spPr>
          <a:xfrm>
            <a:off x="86664" y="2450693"/>
            <a:ext cx="4694555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0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288290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2969387" y="746315"/>
            <a:ext cx="2508123" cy="21416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1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5760719" cy="71932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6"/>
          <p:cNvSpPr txBox="1"/>
          <p:nvPr>
            <p:ph type="title"/>
          </p:nvPr>
        </p:nvSpPr>
        <p:spPr>
          <a:xfrm>
            <a:off x="737717" y="133858"/>
            <a:ext cx="4231005" cy="3122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" type="body"/>
          </p:nvPr>
        </p:nvSpPr>
        <p:spPr>
          <a:xfrm>
            <a:off x="249504" y="628650"/>
            <a:ext cx="5266791" cy="1161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1960372" y="3017710"/>
            <a:ext cx="1845056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0" type="dt"/>
          </p:nvPr>
        </p:nvSpPr>
        <p:spPr>
          <a:xfrm>
            <a:off x="288290" y="3017710"/>
            <a:ext cx="1326134" cy="162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6"/>
          <p:cNvSpPr txBox="1"/>
          <p:nvPr>
            <p:ph idx="12" type="sldNum"/>
          </p:nvPr>
        </p:nvSpPr>
        <p:spPr>
          <a:xfrm>
            <a:off x="5349494" y="3106281"/>
            <a:ext cx="2451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0" lvl="1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0" lvl="2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0" lvl="3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0" lvl="4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0" lvl="5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0" lvl="6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0" lvl="7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0" lvl="8" marL="5778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>
            <a:pPr indent="0" lvl="0" marL="57785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/23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Relationship Id="rId4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Relationship Id="rId4" Type="http://schemas.openxmlformats.org/officeDocument/2006/relationships/image" Target="../media/image3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jp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jp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jpg"/><Relationship Id="rId4" Type="http://schemas.openxmlformats.org/officeDocument/2006/relationships/image" Target="../media/image3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jp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Relationship Id="rId4" Type="http://schemas.openxmlformats.org/officeDocument/2006/relationships/image" Target="../media/image3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jpg"/><Relationship Id="rId4" Type="http://schemas.openxmlformats.org/officeDocument/2006/relationships/image" Target="../media/image3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jpg"/><Relationship Id="rId4" Type="http://schemas.openxmlformats.org/officeDocument/2006/relationships/image" Target="../media/image3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jpg"/><Relationship Id="rId4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jpg"/><Relationship Id="rId4" Type="http://schemas.openxmlformats.org/officeDocument/2006/relationships/image" Target="../media/image3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jpg"/><Relationship Id="rId4" Type="http://schemas.openxmlformats.org/officeDocument/2006/relationships/image" Target="../media/image3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jpg"/><Relationship Id="rId4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slide" Target="/ppt/slides/slide3.xml"/><Relationship Id="rId4" Type="http://schemas.openxmlformats.org/officeDocument/2006/relationships/image" Target="../media/image4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8.jpg"/><Relationship Id="rId4" Type="http://schemas.openxmlformats.org/officeDocument/2006/relationships/slide" Target="/ppt/slides/slide3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slide" Target="/ppt/slides/slide3.xml"/><Relationship Id="rId4" Type="http://schemas.openxmlformats.org/officeDocument/2006/relationships/image" Target="../media/image5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4.jpg"/><Relationship Id="rId4" Type="http://schemas.openxmlformats.org/officeDocument/2006/relationships/image" Target="../media/image49.jpg"/><Relationship Id="rId5" Type="http://schemas.openxmlformats.org/officeDocument/2006/relationships/image" Target="../media/image56.jpg"/><Relationship Id="rId6" Type="http://schemas.openxmlformats.org/officeDocument/2006/relationships/image" Target="../media/image40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jpg"/><Relationship Id="rId4" Type="http://schemas.openxmlformats.org/officeDocument/2006/relationships/image" Target="../media/image6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9.jpg"/><Relationship Id="rId4" Type="http://schemas.openxmlformats.org/officeDocument/2006/relationships/image" Target="../media/image61.png"/><Relationship Id="rId5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3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6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www.tutorialspoint.com/data_structures_algorithms/" TargetMode="External"/><Relationship Id="rId4" Type="http://schemas.openxmlformats.org/officeDocument/2006/relationships/image" Target="../media/image5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6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4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5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3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6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"/>
          <p:cNvSpPr txBox="1"/>
          <p:nvPr>
            <p:ph type="title"/>
          </p:nvPr>
        </p:nvSpPr>
        <p:spPr>
          <a:xfrm>
            <a:off x="1054100" y="1089025"/>
            <a:ext cx="3840479" cy="2904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C4452"/>
              </a:buClr>
              <a:buSzPts val="1800"/>
              <a:buFont typeface="Tahoma"/>
              <a:buNone/>
            </a:pPr>
            <a:r>
              <a:rPr b="0" i="0" lang="en-US" sz="1800" u="none" strike="noStrike">
                <a:solidFill>
                  <a:srgbClr val="3C4452"/>
                </a:solidFill>
                <a:latin typeface="Tahoma"/>
                <a:ea typeface="Tahoma"/>
                <a:cs typeface="Tahoma"/>
                <a:sym typeface="Tahoma"/>
              </a:rPr>
              <a:t>Lecture: Graph Traversals (BFS, DFS)</a:t>
            </a:r>
            <a:endParaRPr sz="20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f12814cb_0_0"/>
          <p:cNvSpPr txBox="1"/>
          <p:nvPr/>
        </p:nvSpPr>
        <p:spPr>
          <a:xfrm>
            <a:off x="1368500" y="185500"/>
            <a:ext cx="35136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another version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g353f12814cb_0_0" title="BFS_with_colors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200" y="444475"/>
            <a:ext cx="3718850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4c850ebf_1_0"/>
          <p:cNvSpPr txBox="1"/>
          <p:nvPr/>
        </p:nvSpPr>
        <p:spPr>
          <a:xfrm>
            <a:off x="680400" y="161025"/>
            <a:ext cx="45123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Basic idea behind breadth first search (BFS)</a:t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g3534c850ebf_1_0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3534c850ebf_1_0"/>
          <p:cNvSpPr txBox="1"/>
          <p:nvPr/>
        </p:nvSpPr>
        <p:spPr>
          <a:xfrm>
            <a:off x="510050" y="532625"/>
            <a:ext cx="4745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Given a graph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= (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V , E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), and a distinguished vertex </a:t>
            </a:r>
            <a:r>
              <a:rPr b="0" i="1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 (source)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systematically visit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each vertex v ∈ V 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that is 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reachable from </a:t>
            </a:r>
            <a:r>
              <a:rPr b="1" i="1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b="1" i="0" lang="en-US" sz="11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1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Builds a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BFS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over the graph starting from a </a:t>
            </a:r>
            <a:r>
              <a:rPr b="1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</a:t>
            </a:r>
            <a:r>
              <a:rPr b="0" i="0" lang="en-US" sz="11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b="1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15" name="Google Shape;115;g3534c850ebf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04" y="1601018"/>
            <a:ext cx="3012948" cy="113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534c850ebf_2_439"/>
          <p:cNvSpPr txBox="1"/>
          <p:nvPr/>
        </p:nvSpPr>
        <p:spPr>
          <a:xfrm>
            <a:off x="177550" y="1059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g3534c850ebf_2_4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79" y="1240356"/>
            <a:ext cx="3012948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534c850ebf_2_439"/>
          <p:cNvSpPr txBox="1"/>
          <p:nvPr/>
        </p:nvSpPr>
        <p:spPr>
          <a:xfrm>
            <a:off x="1479200" y="19160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3" name="Google Shape;123;g3534c850ebf_2_439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34c850ebf_1_510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29" name="Google Shape;129;g3534c850ebf_1_5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492" y="1126314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3534c850ebf_1_510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29000" y="303900"/>
            <a:ext cx="1919825" cy="288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34c850ebf_1_61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6" name="Google Shape;136;g3534c850ebf_1_6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2" y="103706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3534c850ebf_1_61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534c850ebf_1_62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43" name="Google Shape;143;g3534c850ebf_1_6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20489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534c850ebf_1_623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34c850ebf_1_63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0" name="Google Shape;150;g3534c850ebf_1_6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0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g3534c850ebf_1_631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34c850ebf_1_639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57" name="Google Shape;157;g3534c850ebf_1_6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127114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534c850ebf_1_639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534c850ebf_1_65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64" name="Google Shape;164;g3534c850ebf_1_6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87502"/>
            <a:ext cx="29809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3534c850ebf_1_65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34c850ebf_1_66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1" name="Google Shape;171;g3534c850ebf_1_6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42" y="1038814"/>
            <a:ext cx="2788920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3534c850ebf_1_663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3548eb498df_0_10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477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Graph representation (Recap)</a:t>
            </a:r>
            <a:endParaRPr/>
          </a:p>
        </p:txBody>
      </p:sp>
      <p:sp>
        <p:nvSpPr>
          <p:cNvPr id="50" name="Google Shape;50;g3548eb498df_0_10"/>
          <p:cNvSpPr txBox="1"/>
          <p:nvPr/>
        </p:nvSpPr>
        <p:spPr>
          <a:xfrm>
            <a:off x="124451" y="2908881"/>
            <a:ext cx="9837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Graph representation Ch 22.1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" name="Google Shape;51;g3548eb498df_0_10"/>
          <p:cNvSpPr txBox="1"/>
          <p:nvPr/>
        </p:nvSpPr>
        <p:spPr>
          <a:xfrm>
            <a:off x="124450" y="498775"/>
            <a:ext cx="53076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Graphs vs Trees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Unlike trees, graphs may lack a root node, making it impossible to traverse all vertices from a single starting point, especially in disconnected graphs.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Solution for Graph Representation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typical graph representations,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all vertices and edges are explicitly provided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 ensure the entire graph structure is accessible, regardless of connectivity.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" name="Google Shape;52;g3548eb498df_0_10"/>
          <p:cNvPicPr preferRelativeResize="0"/>
          <p:nvPr/>
        </p:nvPicPr>
        <p:blipFill rotWithShape="1">
          <a:blip r:embed="rId4">
            <a:alphaModFix/>
          </a:blip>
          <a:srcRect b="10297" l="0" r="0" t="0"/>
          <a:stretch/>
        </p:blipFill>
        <p:spPr>
          <a:xfrm>
            <a:off x="1552675" y="1654700"/>
            <a:ext cx="2300249" cy="117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534c850ebf_1_67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78" name="Google Shape;178;g3534c850ebf_1_6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42" y="1044089"/>
            <a:ext cx="2601468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3534c850ebf_1_671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4c850ebf_1_695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85" name="Google Shape;185;g3534c850ebf_1_6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267" y="1005564"/>
            <a:ext cx="2523744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3534c850ebf_1_695" title="BFS_with_colors.png"/>
          <p:cNvPicPr preferRelativeResize="0"/>
          <p:nvPr/>
        </p:nvPicPr>
        <p:blipFill rotWithShape="1">
          <a:blip r:embed="rId4">
            <a:alphaModFix/>
          </a:blip>
          <a:srcRect b="0" l="0" r="51669" t="0"/>
          <a:stretch/>
        </p:blipFill>
        <p:spPr>
          <a:xfrm>
            <a:off x="3480900" y="457525"/>
            <a:ext cx="1797351" cy="2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34c850ebf_1_90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92" name="Google Shape;192;g3534c850ebf_1_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993" y="462948"/>
            <a:ext cx="3017520" cy="113842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g3534c850ebf_1_90"/>
          <p:cNvSpPr txBox="1"/>
          <p:nvPr/>
        </p:nvSpPr>
        <p:spPr>
          <a:xfrm>
            <a:off x="472250" y="1848950"/>
            <a:ext cx="5036700" cy="8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1828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graph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= (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, 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 is connected,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since BFS visits </a:t>
            </a:r>
            <a:r>
              <a:rPr b="1" i="0" lang="en-US" sz="1000" u="sng" cap="none" strike="noStrike">
                <a:solidFill>
                  <a:srgbClr val="0032CC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∈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from </a:t>
            </a:r>
            <a:r>
              <a:rPr b="0" i="1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5080" rtl="0" algn="l">
              <a:lnSpc>
                <a:spcPct val="102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 also finds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shortest path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(fewest edges)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any other vertex t.</a:t>
            </a:r>
            <a:endParaRPr b="0" i="0" sz="1000" u="sng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6"/>
          <p:cNvSpPr txBox="1"/>
          <p:nvPr>
            <p:ph type="title"/>
          </p:nvPr>
        </p:nvSpPr>
        <p:spPr>
          <a:xfrm>
            <a:off x="737717" y="133858"/>
            <a:ext cx="42309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Analysis</a:t>
            </a:r>
            <a:endParaRPr/>
          </a:p>
        </p:txBody>
      </p:sp>
      <p:sp>
        <p:nvSpPr>
          <p:cNvPr id="199" name="Google Shape;199;p6"/>
          <p:cNvSpPr txBox="1"/>
          <p:nvPr/>
        </p:nvSpPr>
        <p:spPr>
          <a:xfrm>
            <a:off x="49800" y="613025"/>
            <a:ext cx="5601900" cy="25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05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31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Set-up/initialization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715" lvl="0" marL="288925" marR="0" rtl="0" algn="l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enqueued </a:t>
            </a:r>
            <a:r>
              <a:rPr b="0" i="0" lang="en-US" sz="1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 most once</a:t>
            </a:r>
            <a:endParaRPr b="0" i="0" sz="1000" u="sng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Enqueuing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dequeued </a:t>
            </a:r>
            <a:r>
              <a:rPr b="0" i="0" lang="en-US" sz="1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at most once</a:t>
            </a:r>
            <a:endParaRPr b="0" i="0" sz="1000" u="sng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Dequeuing is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75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715" lvl="0" marL="288925" marR="0" rtl="0" algn="l">
              <a:lnSpc>
                <a:spcPct val="100000"/>
              </a:lnSpc>
              <a:spcBef>
                <a:spcPts val="1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Main loop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1445" lvl="1" marL="564515" marR="0" rtl="0" algn="l">
              <a:lnSpc>
                <a:spcPct val="119000"/>
              </a:lnSpc>
              <a:spcBef>
                <a:spcPts val="20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 is dequeued once as u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■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For given u, we run over all adjacent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, i.e., all edges 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u, v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 starting at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u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2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Trebuchet MS"/>
              <a:buChar char="■"/>
            </a:pPr>
            <a:r>
              <a:rPr b="0" i="0" lang="en-US" sz="10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In total, we run over </a:t>
            </a:r>
            <a:r>
              <a:rPr b="0" i="0" lang="en-US" sz="1000" u="sng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edge once</a:t>
            </a:r>
            <a:endParaRPr b="0" i="0" sz="1000" u="sng" cap="none" strike="noStrike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2" marL="1371600" marR="0" rtl="0" algn="l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Lucida Sans"/>
              <a:buChar char="■"/>
            </a:pP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The nested loop is just executed </a:t>
            </a:r>
            <a:r>
              <a:rPr b="0" i="1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E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) times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32080" lvl="0" marL="288290" marR="0" rtl="0" algn="l">
              <a:lnSpc>
                <a:spcPct val="100000"/>
              </a:lnSpc>
              <a:spcBef>
                <a:spcPts val="309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Total runtime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O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(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V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+ </a:t>
            </a:r>
            <a:r>
              <a:rPr b="0" i="1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endParaRPr b="0" i="0" sz="10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0" name="Google Shape;200;p6" title="BFS_with_colors.png"/>
          <p:cNvPicPr preferRelativeResize="0"/>
          <p:nvPr/>
        </p:nvPicPr>
        <p:blipFill rotWithShape="1">
          <a:blip r:embed="rId3">
            <a:alphaModFix/>
          </a:blip>
          <a:srcRect b="0" l="0" r="51669" t="0"/>
          <a:stretch/>
        </p:blipFill>
        <p:spPr>
          <a:xfrm>
            <a:off x="4090900" y="0"/>
            <a:ext cx="1585324" cy="238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534c850ebf_1_578"/>
          <p:cNvSpPr txBox="1"/>
          <p:nvPr/>
        </p:nvSpPr>
        <p:spPr>
          <a:xfrm>
            <a:off x="851800" y="185500"/>
            <a:ext cx="39060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r>
              <a:rPr lang="en-US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Algo with explanation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06" name="Google Shape;206;g3534c850ebf_1_578"/>
          <p:cNvGraphicFramePr/>
          <p:nvPr/>
        </p:nvGraphicFramePr>
        <p:xfrm>
          <a:off x="548425" y="457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{8AA2A56A-DB74-444E-9DAE-B7A62C42C12B}</a:tableStyleId>
              </a:tblPr>
              <a:tblGrid>
                <a:gridCol w="43322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BFS(G, s)  // G = (V, E), s is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1.  for each vertex u in V: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2.         u.d = ∞      // Set distance to infinity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3.         u.p = NIL    // Set parent to NIL</a:t>
                      </a:r>
                      <a:br>
                        <a:rPr lang="en-US" sz="1000" u="none" cap="none" strike="noStrike"/>
                      </a:b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4.  s.d = 0          // Set the distance of the source vertex to 0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5.  Q = new Queue    // Initialize an empty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6.  Enqueue(Q, s)    // Enqueue the source vertex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7.  while Q is not empty: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8.      u = Dequeue(Q)         // Remove the front vertex from the queue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9.      for each vertex v in Adj[u]: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10.           if v.d == ∞:       // If vertex v has not been visited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11.                v.d = u.d + 1  // Set the distance of v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 u="none" cap="none" strike="noStrike"/>
                        <a:t>12.                v.p = u       // Set parent of v to u</a:t>
                      </a:r>
                      <a:endParaRPr sz="10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-US" sz="1000" u="none" cap="none" strike="noStrike"/>
                        <a:t>13.                Enqueue(Q, v) // Enqueue vertex v</a:t>
                      </a:r>
                      <a:endParaRPr sz="10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34c850ebf_1_587"/>
          <p:cNvSpPr/>
          <p:nvPr/>
        </p:nvSpPr>
        <p:spPr>
          <a:xfrm>
            <a:off x="241800" y="708925"/>
            <a:ext cx="2748900" cy="4101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9411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2" name="Google Shape;212;g3534c850ebf_1_587"/>
          <p:cNvSpPr/>
          <p:nvPr/>
        </p:nvSpPr>
        <p:spPr>
          <a:xfrm>
            <a:off x="266300" y="1643025"/>
            <a:ext cx="4487700" cy="1156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13" name="Google Shape;213;g3534c850ebf_1_587"/>
          <p:cNvSpPr txBox="1"/>
          <p:nvPr/>
        </p:nvSpPr>
        <p:spPr>
          <a:xfrm>
            <a:off x="1352350" y="9685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(BFS)-Analysis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214" name="Google Shape;214;g3534c850ebf_1_587"/>
          <p:cNvGraphicFramePr/>
          <p:nvPr/>
        </p:nvGraphicFramePr>
        <p:xfrm>
          <a:off x="217300" y="37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{8AA2A56A-DB74-444E-9DAE-B7A62C42C12B}</a:tableStyleId>
              </a:tblPr>
              <a:tblGrid>
                <a:gridCol w="53611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BFS(G, s)  // G = (V, E), s is the source vertex</a:t>
                      </a:r>
                      <a:br>
                        <a:rPr lang="en-US" sz="800" u="none" cap="none" strike="noStrike"/>
                      </a:br>
                      <a:endParaRPr sz="800" u="none" cap="none" strike="noStrike">
                        <a:solidFill>
                          <a:srgbClr val="0000FF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1.  for each vertex u in V: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O(V)--for all vertices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2.         u.d = ∞                           </a:t>
                      </a:r>
                      <a:br>
                        <a:rPr lang="en-US" sz="1200" u="none" cap="none" strike="noStrike"/>
                      </a:br>
                      <a:r>
                        <a:rPr lang="en-US" sz="800" u="none" cap="none" strike="noStrike"/>
                        <a:t>3.         u.p = NIL      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                    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4.  s.d = 0              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// O(1) 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5.  Q = new Queue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6.  Enqueue(Q, s)   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t/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7.  while Q is not empty:             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8.      u = Dequeue(Q)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9.      for each vertex v in Adj[u]: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O(E) =degree(u) [no of edges connected],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                                                    for undirected each edge visited twice, so it will be O(2E)</a:t>
                      </a:r>
                      <a:br>
                        <a:rPr lang="en-US" sz="800" u="none" cap="none" strike="noStrike"/>
                      </a:br>
                      <a:r>
                        <a:rPr lang="en-US" sz="800" u="none" cap="none" strike="noStrike"/>
                        <a:t>10.           if v.d == ∞: 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 </a:t>
                      </a:r>
                      <a:b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</a:br>
                      <a:r>
                        <a:rPr lang="en-US" sz="800" u="none" cap="none" strike="noStrike"/>
                        <a:t>11.                 v.d = u.d + 1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// O(1)</a:t>
                      </a:r>
                      <a:r>
                        <a:rPr lang="en-US" sz="800" u="none" cap="none" strike="noStrike"/>
                        <a:t> </a:t>
                      </a:r>
                      <a:endParaRPr sz="8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12.                 v.p = u          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   // O(1)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en-US" sz="800" u="none" cap="none" strike="noStrike"/>
                        <a:t>13.                 Enqueue(Q, v)            </a:t>
                      </a:r>
                      <a:r>
                        <a:rPr b="1" lang="en-US" sz="800" u="none" cap="none" strike="noStrike">
                          <a:solidFill>
                            <a:srgbClr val="990000"/>
                          </a:solidFill>
                        </a:rPr>
                        <a:t>    // O(1) </a:t>
                      </a:r>
                      <a:endParaRPr b="1" sz="800" u="none" cap="none" strike="noStrike">
                        <a:solidFill>
                          <a:srgbClr val="990000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br>
                        <a:rPr lang="en-US" sz="800" u="none" cap="none" strike="noStrike"/>
                      </a:br>
                      <a:br>
                        <a:rPr lang="en-US" sz="800" u="none" cap="none" strike="noStrike"/>
                      </a:br>
                      <a:r>
                        <a:rPr b="1" lang="en-US" sz="900" u="none" cap="none" strike="noStrike"/>
                        <a:t>Total time complexity:</a:t>
                      </a:r>
                      <a:r>
                        <a:rPr lang="en-US" sz="900" u="none" cap="none" strike="noStrike"/>
                        <a:t> O(V + E) </a:t>
                      </a:r>
                      <a:r>
                        <a:rPr lang="en-US" sz="900" u="sng" cap="none" strike="noStrike">
                          <a:solidFill>
                            <a:srgbClr val="0000FF"/>
                          </a:solidFill>
                        </a:rPr>
                        <a:t>when using adjacency list</a:t>
                      </a:r>
                      <a:endParaRPr sz="900" u="sng" cap="none" strike="noStrike">
                        <a:solidFill>
                          <a:srgbClr val="0000FF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5" name="Google Shape;215;g3534c850ebf_1_587"/>
          <p:cNvSpPr txBox="1"/>
          <p:nvPr/>
        </p:nvSpPr>
        <p:spPr>
          <a:xfrm>
            <a:off x="4737300" y="2128400"/>
            <a:ext cx="9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990000"/>
                </a:solidFill>
                <a:latin typeface="Tahoma"/>
                <a:ea typeface="Tahoma"/>
                <a:cs typeface="Tahoma"/>
                <a:sym typeface="Tahoma"/>
              </a:rPr>
              <a:t>O(E)</a:t>
            </a:r>
            <a:endParaRPr b="0" i="0" sz="1200" u="none" cap="none" strike="noStrike">
              <a:solidFill>
                <a:srgbClr val="99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34c850ebf_1_703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1" name="Google Shape;221;g3534c850ebf_1_7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767" y="1087502"/>
            <a:ext cx="2162556" cy="106984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3534c850ebf_1_703"/>
          <p:cNvSpPr txBox="1"/>
          <p:nvPr/>
        </p:nvSpPr>
        <p:spPr>
          <a:xfrm>
            <a:off x="498050" y="424100"/>
            <a:ext cx="492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 BFS tree</a:t>
            </a:r>
            <a:r>
              <a:rPr b="0" i="0" lang="en-US" sz="1000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is a tree formed during BFS that shows the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shortest paths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(in terms of edges) from the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 vertex to all other reachable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g3534c850ebf_1_711" title="BFS_tree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24" y="380150"/>
            <a:ext cx="4300499" cy="215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3534c850ebf_1_711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29" name="Google Shape;229;g3534c850ebf_1_711"/>
          <p:cNvPicPr preferRelativeResize="0"/>
          <p:nvPr/>
        </p:nvPicPr>
        <p:blipFill rotWithShape="1">
          <a:blip r:embed="rId4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534c850ebf_1_7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592" y="1947452"/>
            <a:ext cx="2162556" cy="1069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g3534c850ebf_1_711"/>
          <p:cNvCxnSpPr/>
          <p:nvPr/>
        </p:nvCxnSpPr>
        <p:spPr>
          <a:xfrm flipH="1" rot="10800000">
            <a:off x="80400" y="1551050"/>
            <a:ext cx="2317500" cy="5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534c850ebf_2_453"/>
          <p:cNvSpPr txBox="1"/>
          <p:nvPr/>
        </p:nvSpPr>
        <p:spPr>
          <a:xfrm>
            <a:off x="1558550" y="69175"/>
            <a:ext cx="34425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Forest- 2 trees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37" name="Google Shape;237;g3534c850ebf_2_453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3534c850ebf_2_453" title="BFS_tree_p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4750" y="753501"/>
            <a:ext cx="5325576" cy="202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3534c850ebf_2_453" title="BFS_tree_p0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1625" y="391300"/>
            <a:ext cx="2766516" cy="1069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0" name="Google Shape;240;g3534c850ebf_2_453"/>
          <p:cNvCxnSpPr/>
          <p:nvPr/>
        </p:nvCxnSpPr>
        <p:spPr>
          <a:xfrm>
            <a:off x="80400" y="1556750"/>
            <a:ext cx="34959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534c850ebf_2_464"/>
          <p:cNvSpPr txBox="1"/>
          <p:nvPr/>
        </p:nvSpPr>
        <p:spPr>
          <a:xfrm>
            <a:off x="1558550" y="69175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 Tree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46" name="Google Shape;246;g3534c850ebf_2_464"/>
          <p:cNvPicPr preferRelativeResize="0"/>
          <p:nvPr/>
        </p:nvPicPr>
        <p:blipFill rotWithShape="1">
          <a:blip r:embed="rId3">
            <a:alphaModFix/>
          </a:blip>
          <a:srcRect b="117890" l="43600" r="-43600" t="-117890"/>
          <a:stretch/>
        </p:blipFill>
        <p:spPr>
          <a:xfrm>
            <a:off x="1658467" y="727439"/>
            <a:ext cx="2162556" cy="1069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g3534c850ebf_2_464" title="BFS_tree_p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850" y="512875"/>
            <a:ext cx="4049025" cy="1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3534c850ebf_2_464" title="BFS_tree_p0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1850" y="360700"/>
            <a:ext cx="2048987" cy="7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3534c850ebf_2_464"/>
          <p:cNvSpPr txBox="1"/>
          <p:nvPr/>
        </p:nvSpPr>
        <p:spPr>
          <a:xfrm>
            <a:off x="251850" y="2052650"/>
            <a:ext cx="53694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BFS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from vertex A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only visits vertices in its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connected component.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K and L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visited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if they are </a:t>
            </a: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reachable from A.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000"/>
              <a:buFont typeface="Trebuchet MS"/>
              <a:buChar char="●"/>
            </a:pPr>
            <a:r>
              <a:rPr b="0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all vertices</a:t>
            </a:r>
            <a:r>
              <a:rPr b="0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, </a:t>
            </a:r>
            <a:r>
              <a:rPr b="1" i="0" lang="en-US" sz="10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perform BFS from each unvisited vertex in the graph.</a:t>
            </a:r>
            <a:endParaRPr b="0" i="0" sz="10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This approach identifies </a:t>
            </a:r>
            <a:r>
              <a:rPr b="0" i="0" lang="en-US" sz="1000" u="sng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all connected components</a:t>
            </a:r>
            <a:r>
              <a:rPr b="0" i="0" lang="en-US" sz="1000" u="none" cap="none" strike="noStrike">
                <a:solidFill>
                  <a:srgbClr val="990000"/>
                </a:solidFill>
                <a:latin typeface="Trebuchet MS"/>
                <a:ea typeface="Trebuchet MS"/>
                <a:cs typeface="Trebuchet MS"/>
                <a:sym typeface="Trebuchet MS"/>
              </a:rPr>
              <a:t> in the graph.</a:t>
            </a:r>
            <a:endParaRPr b="0" i="0" sz="1000" u="none" cap="none" strike="noStrike">
              <a:solidFill>
                <a:srgbClr val="99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250" name="Google Shape;250;g3534c850ebf_2_464"/>
          <p:cNvCxnSpPr/>
          <p:nvPr/>
        </p:nvCxnSpPr>
        <p:spPr>
          <a:xfrm flipH="1" rot="10800000">
            <a:off x="167000" y="1137775"/>
            <a:ext cx="2230800" cy="153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8" name="Google Shape;58;p3"/>
          <p:cNvSpPr txBox="1"/>
          <p:nvPr/>
        </p:nvSpPr>
        <p:spPr>
          <a:xfrm>
            <a:off x="248350" y="331450"/>
            <a:ext cx="53700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 Traversal Purpose</a:t>
            </a:r>
            <a:r>
              <a:rPr b="0" i="0" lang="en-US" sz="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lang="en-US" sz="1000">
                <a:solidFill>
                  <a:schemeClr val="dk1"/>
                </a:solidFill>
              </a:rPr>
              <a:t>Given a graph G=(V,E) and a starting vertex s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each vertex v∈V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exactly once</a:t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1" i="0" sz="10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 from Trees: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contain cycles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risk of infinite recursion.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be disconnected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not all vertices are reachable from one source.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7525" y="1809775"/>
            <a:ext cx="2437882" cy="138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3650" y="1809775"/>
            <a:ext cx="1996946" cy="12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"/>
          <p:cNvSpPr txBox="1"/>
          <p:nvPr>
            <p:ph type="title"/>
          </p:nvPr>
        </p:nvSpPr>
        <p:spPr>
          <a:xfrm>
            <a:off x="325300" y="133850"/>
            <a:ext cx="46434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Breadth-first search - Printing a path from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s </a:t>
            </a:r>
            <a:r>
              <a:rPr lang="en-US"/>
              <a:t>to </a:t>
            </a:r>
            <a:r>
              <a:rPr i="1" lang="en-US">
                <a:latin typeface="Trebuchet MS"/>
                <a:ea typeface="Trebuchet MS"/>
                <a:cs typeface="Trebuchet MS"/>
                <a:sym typeface="Trebuchet MS"/>
              </a:rPr>
              <a:t>v</a:t>
            </a:r>
            <a:endParaRPr/>
          </a:p>
        </p:txBody>
      </p:sp>
      <p:sp>
        <p:nvSpPr>
          <p:cNvPr id="256" name="Google Shape;256;p7"/>
          <p:cNvSpPr txBox="1"/>
          <p:nvPr/>
        </p:nvSpPr>
        <p:spPr>
          <a:xfrm>
            <a:off x="257649" y="621975"/>
            <a:ext cx="5363400" cy="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1425">
            <a:spAutoFit/>
          </a:bodyPr>
          <a:lstStyle/>
          <a:p>
            <a:pPr indent="-1314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After running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Breadth-First Search (BFS)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we get a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BFS tree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This tree shows how each vertex was reached from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source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predecessor info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u.π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stores the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previous node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on the path.</a:t>
            </a:r>
            <a:endParaRPr i="0" sz="9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1445" lvl="0" marL="156845" marR="0" rtl="0" algn="l">
              <a:lnSpc>
                <a:spcPct val="100000"/>
              </a:lnSpc>
              <a:spcBef>
                <a:spcPts val="315"/>
              </a:spcBef>
              <a:spcAft>
                <a:spcPts val="0"/>
              </a:spcAft>
              <a:buClr>
                <a:srgbClr val="334669"/>
              </a:buClr>
              <a:buSzPts val="1000"/>
              <a:buFont typeface="Lucida Sans"/>
              <a:buChar char="•"/>
            </a:pP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Using this info, we can easily </a:t>
            </a:r>
            <a:r>
              <a:rPr b="1"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reconstruct or print the path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the source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s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to any node </a:t>
            </a:r>
            <a:r>
              <a:rPr i="0" lang="en-US" sz="900" u="none" cap="none" strike="noStrike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v</a:t>
            </a:r>
            <a:r>
              <a:rPr i="0" lang="en-US" sz="9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1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57" name="Google Shape;2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4750" y="1755375"/>
            <a:ext cx="2521976" cy="13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7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175" y="1943000"/>
            <a:ext cx="2466576" cy="95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7" title="BFS_tree_p1.png"/>
          <p:cNvPicPr preferRelativeResize="0"/>
          <p:nvPr/>
        </p:nvPicPr>
        <p:blipFill rotWithShape="1">
          <a:blip r:embed="rId5">
            <a:alphaModFix/>
          </a:blip>
          <a:srcRect b="0" l="59876" r="0" t="0"/>
          <a:stretch/>
        </p:blipFill>
        <p:spPr>
          <a:xfrm>
            <a:off x="4145650" y="372100"/>
            <a:ext cx="1399230" cy="132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8"/>
          <p:cNvSpPr txBox="1"/>
          <p:nvPr/>
        </p:nvSpPr>
        <p:spPr>
          <a:xfrm>
            <a:off x="937450" y="92150"/>
            <a:ext cx="3532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- 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65" name="Google Shape;265;p8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9938" y="398579"/>
            <a:ext cx="3693374" cy="284626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8"/>
          <p:cNvSpPr txBox="1"/>
          <p:nvPr/>
        </p:nvSpPr>
        <p:spPr>
          <a:xfrm>
            <a:off x="3998700" y="797575"/>
            <a:ext cx="16470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at the bottom.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Dequeue from bottom (front), enqueue from top (rear).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534c850ebf_1_733"/>
          <p:cNvSpPr txBox="1"/>
          <p:nvPr/>
        </p:nvSpPr>
        <p:spPr>
          <a:xfrm>
            <a:off x="937450" y="92150"/>
            <a:ext cx="35328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Breadth-first search - 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73" name="Google Shape;273;g3534c850ebf_1_733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4" name="Google Shape;274;g3534c850ebf_1_7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25" y="457000"/>
            <a:ext cx="3472850" cy="27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g3534c850ebf_1_733"/>
          <p:cNvSpPr txBox="1"/>
          <p:nvPr/>
        </p:nvSpPr>
        <p:spPr>
          <a:xfrm>
            <a:off x="3949725" y="797575"/>
            <a:ext cx="16959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front of queue is at the bottom.</a:t>
            </a:r>
            <a:b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Dequeue from bottom (front), enqueue from top (rear).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534c850ebf_1_499"/>
          <p:cNvSpPr txBox="1"/>
          <p:nvPr/>
        </p:nvSpPr>
        <p:spPr>
          <a:xfrm>
            <a:off x="1353850" y="167125"/>
            <a:ext cx="3201900" cy="50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BFS </a:t>
            </a:r>
            <a:b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(Just know that th</a:t>
            </a: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ese can be done</a:t>
            </a:r>
            <a:r>
              <a:rPr b="0" i="0" lang="en-US" sz="16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)</a:t>
            </a:r>
            <a:endParaRPr b="0" i="0" sz="16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1" name="Google Shape;281;g3534c850ebf_1_499"/>
          <p:cNvSpPr txBox="1"/>
          <p:nvPr/>
        </p:nvSpPr>
        <p:spPr>
          <a:xfrm>
            <a:off x="401325" y="773825"/>
            <a:ext cx="50454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Shortest Path (Unweighted Graph)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Finding the shortest path in undirected or directed unweighted graphs using level-order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Bipartiteness Check: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Verifying if a graph can be divided into two disjoint sets using two-coloring.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Cycle Detection (Undirected Graph):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Detecting cycles by checking for back edges during traversal.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Graph Connectivity: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Checking whether all vertices are reachable from a given starting point.</a:t>
            </a: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 will be covered in CSE221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0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87" name="Google Shape;287;p10"/>
          <p:cNvSpPr txBox="1"/>
          <p:nvPr/>
        </p:nvSpPr>
        <p:spPr>
          <a:xfrm>
            <a:off x="663503" y="581525"/>
            <a:ext cx="4633200" cy="22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Starts from an initial vertex. 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124587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Recursively visits each adjacent vertex.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Strategy to search </a:t>
            </a:r>
            <a:r>
              <a:rPr b="1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deeper</a:t>
            </a:r>
            <a:r>
              <a:rPr b="0" i="0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into the graph, unlike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Book Antiqua"/>
                <a:ea typeface="Book Antiqua"/>
                <a:cs typeface="Book Antiqua"/>
                <a:sym typeface="Book Antiqua"/>
              </a:rPr>
              <a:t>BFS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fans out.</a:t>
            </a:r>
            <a:endParaRPr b="1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explores edges from the </a:t>
            </a:r>
            <a:r>
              <a:rPr b="1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recently discovered vertex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unexplored edges.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After all edges of a vertex are explored, it backtracks to its parent.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32CC"/>
              </a:buClr>
              <a:buSzPts val="1100"/>
              <a:buFont typeface="Calibri"/>
              <a:buChar char="●"/>
            </a:pP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If any vertices remain undiscovered</a:t>
            </a:r>
            <a:r>
              <a:rPr b="0" i="0" lang="en-US" sz="1100" u="none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en-US" sz="1100" u="sng" cap="none" strike="noStrike">
                <a:solidFill>
                  <a:srgbClr val="0032CC"/>
                </a:solidFill>
                <a:latin typeface="Calibri"/>
                <a:ea typeface="Calibri"/>
                <a:cs typeface="Calibri"/>
                <a:sym typeface="Calibri"/>
              </a:rPr>
              <a:t>DFS starts again from one of them.</a:t>
            </a:r>
            <a:endParaRPr b="0" i="0" sz="1100" u="sng" cap="none" strike="noStrike">
              <a:solidFill>
                <a:srgbClr val="0032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●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DFS produces a </a:t>
            </a:r>
            <a:r>
              <a:rPr b="0" i="0" lang="en-US" sz="11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depth-first forest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(collection of DFS trees).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508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534c850ebf_1_769"/>
          <p:cNvSpPr txBox="1"/>
          <p:nvPr/>
        </p:nvSpPr>
        <p:spPr>
          <a:xfrm>
            <a:off x="2104404" y="161025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93" name="Google Shape;293;g3534c850ebf_1_769"/>
          <p:cNvSpPr txBox="1"/>
          <p:nvPr/>
        </p:nvSpPr>
        <p:spPr>
          <a:xfrm>
            <a:off x="391750" y="677875"/>
            <a:ext cx="5155200" cy="19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●"/>
            </a:pP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</a:t>
            </a:r>
            <a:endParaRPr b="0" i="0" sz="11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21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Char char="○"/>
            </a:pP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0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discovery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(or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hops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the start) </a:t>
            </a:r>
            <a:r>
              <a:rPr b="1" i="0" lang="en-US" sz="1100" u="none" cap="none" strike="noStrike">
                <a:solidFill>
                  <a:srgbClr val="990000"/>
                </a:solidFill>
                <a:latin typeface="Calibri"/>
                <a:ea typeface="Calibri"/>
                <a:cs typeface="Calibri"/>
                <a:sym typeface="Calibri"/>
              </a:rPr>
              <a:t>IMPORTANT!!!!!</a:t>
            </a:r>
            <a:endParaRPr b="1" i="0" sz="1100" u="none" cap="none" strike="noStrike">
              <a:solidFill>
                <a:srgbClr val="99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f 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1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1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1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finish time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– when processing of </a:t>
            </a:r>
            <a:r>
              <a:rPr b="0" i="1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and all its descendants have finished.</a:t>
            </a:r>
            <a:endParaRPr b="0" i="0" sz="11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34c850ebf_1_777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99" name="Google Shape;299;g3534c850ebf_1_777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25" y="440200"/>
            <a:ext cx="1850426" cy="274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534c850ebf_2_0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05" name="Google Shape;305;g3534c850ebf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114" y="809273"/>
            <a:ext cx="1741932" cy="95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534c850ebf_2_0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054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34c850ebf_2_8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2" name="Google Shape;312;g3534c850ebf_2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51" y="741557"/>
            <a:ext cx="1741932" cy="10789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3534c850ebf_2_8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3534c850ebf_2_16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19" name="Google Shape;319;g3534c850ebf_2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719607"/>
            <a:ext cx="1741932" cy="1083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534c850ebf_2_1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343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53f12814cb_0_7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g353f12814cb_0_7"/>
          <p:cNvSpPr txBox="1"/>
          <p:nvPr/>
        </p:nvSpPr>
        <p:spPr>
          <a:xfrm>
            <a:off x="112400" y="331450"/>
            <a:ext cx="559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Difference from Trees: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contain cycles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risk of infinite recursion.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Graphs may be disconnected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→ not all vertices are reachable from one source.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Solution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Use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while loops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stack/queue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and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visited list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to track progress.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g353f12814cb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025" y="1434275"/>
            <a:ext cx="4331751" cy="158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534c850ebf_2_24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26" name="Google Shape;326;g3534c850ebf_2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2651" y="7047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534c850ebf_2_2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35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34c850ebf_2_32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33" name="Google Shape;333;g3534c850ebf_2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76" y="6584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g3534c850ebf_2_3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1725" y="478725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534c850ebf_2_39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0" name="Google Shape;340;g3534c850ebf_2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776" y="6208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3534c850ebf_2_39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534c850ebf_2_45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47" name="Google Shape;347;g3534c850ebf_2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951" y="61210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3534c850ebf_2_45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534c850ebf_2_51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54" name="Google Shape;354;g3534c850ebf_2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251" y="61298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3534c850ebf_2_51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02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534c850ebf_2_66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1" name="Google Shape;361;g3534c850ebf_2_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401" y="6287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g3534c850ebf_2_66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85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534c850ebf_2_74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68" name="Google Shape;368;g3534c850ebf_2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676" y="551632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g3534c850ebf_2_74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67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34c850ebf_2_82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75" name="Google Shape;375;g3534c850ebf_2_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626" y="612957"/>
            <a:ext cx="1741932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534c850ebf_2_82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9000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34c850ebf_2_97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2" name="Google Shape;382;g3534c850ebf_2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1351" y="734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3534c850ebf_2_97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280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534c850ebf_2_103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89" name="Google Shape;389;g3534c850ebf_2_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26" y="643507"/>
            <a:ext cx="1737360" cy="11338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3534c850ebf_2_103" title="DFS algo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2450" y="3743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53f12814cb_0_15"/>
          <p:cNvSpPr txBox="1"/>
          <p:nvPr/>
        </p:nvSpPr>
        <p:spPr>
          <a:xfrm>
            <a:off x="1562175" y="56950"/>
            <a:ext cx="35445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 [general structure]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73" name="Google Shape;73;g353f12814cb_0_15"/>
          <p:cNvPicPr preferRelativeResize="0"/>
          <p:nvPr/>
        </p:nvPicPr>
        <p:blipFill rotWithShape="1">
          <a:blip r:embed="rId3">
            <a:alphaModFix/>
          </a:blip>
          <a:srcRect b="5527" l="0" r="0" t="3265"/>
          <a:stretch/>
        </p:blipFill>
        <p:spPr>
          <a:xfrm>
            <a:off x="913100" y="375125"/>
            <a:ext cx="3640150" cy="12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g353f12814cb_0_15"/>
          <p:cNvSpPr txBox="1"/>
          <p:nvPr/>
        </p:nvSpPr>
        <p:spPr>
          <a:xfrm>
            <a:off x="200200" y="1538775"/>
            <a:ext cx="55656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Traversal Process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b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1.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Insert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starting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into stack/queue and visited list.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 2.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Loop until stack/queue is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empty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Remove vertex from stack/queue.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Process the vertex.</a:t>
            </a:r>
            <a:endParaRPr b="0" i="0" sz="1000" u="sng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Add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unvisited </a:t>
            </a:r>
            <a:r>
              <a:rPr b="1" i="0" lang="en-US" sz="1000" u="none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neighbors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to stack/queue and visited list.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Graphs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: After traversal, </a:t>
            </a:r>
            <a:r>
              <a:rPr b="1" i="0" lang="en-US" sz="1000" u="sng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check for unvisited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repeat from them.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3534c850ebf_2_125"/>
          <p:cNvSpPr txBox="1"/>
          <p:nvPr>
            <p:ph type="title"/>
          </p:nvPr>
        </p:nvSpPr>
        <p:spPr>
          <a:xfrm>
            <a:off x="998750" y="122625"/>
            <a:ext cx="4175700" cy="2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Forests (Recap from tree terminologies)</a:t>
            </a:r>
            <a:endParaRPr/>
          </a:p>
        </p:txBody>
      </p:sp>
      <p:sp>
        <p:nvSpPr>
          <p:cNvPr id="396" name="Google Shape;396;g3534c850ebf_2_125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97" name="Google Shape;397;g3534c850ebf_2_125"/>
          <p:cNvSpPr txBox="1"/>
          <p:nvPr/>
        </p:nvSpPr>
        <p:spPr>
          <a:xfrm>
            <a:off x="243700" y="458950"/>
            <a:ext cx="53031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ahoma"/>
              <a:buChar char="•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Forest is a disjoint collection of trees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398" name="Google Shape;398;g3534c850ebf_2_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750" y="1280925"/>
            <a:ext cx="1483200" cy="1168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3534c850ebf_2_125"/>
          <p:cNvSpPr txBox="1"/>
          <p:nvPr/>
        </p:nvSpPr>
        <p:spPr>
          <a:xfrm>
            <a:off x="2237875" y="1236613"/>
            <a:ext cx="3358500" cy="11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sng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>
                <a:srgbClr val="000000"/>
              </a:buClr>
              <a:buSzPts val="1150"/>
              <a:buFont typeface="Arial"/>
              <a:buNone/>
            </a:pP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 graph on left looks like a two sub-graphs but it is a </a:t>
            </a:r>
            <a:r>
              <a:rPr b="0" i="0" lang="en-US" sz="1150" u="sng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single disconnected graph</a:t>
            </a: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 are no cycles in the above graph. </a:t>
            </a: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b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</a:br>
            <a:r>
              <a:rPr b="0" i="0" lang="en-US" sz="1150" u="none" cap="none" strike="noStrike">
                <a:solidFill>
                  <a:srgbClr val="333333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Therefore it is a forest.</a:t>
            </a:r>
            <a:endParaRPr b="0" i="0" sz="10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34c850ebf_2_133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405" name="Google Shape;405;g3534c850ebf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367" y="979420"/>
            <a:ext cx="469392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3534c850ebf_2_133"/>
          <p:cNvSpPr txBox="1"/>
          <p:nvPr/>
        </p:nvSpPr>
        <p:spPr>
          <a:xfrm>
            <a:off x="130847" y="2717550"/>
            <a:ext cx="7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07" name="Google Shape;407;g3534c850ebf_2_133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g3534c850ebf_2_133"/>
          <p:cNvSpPr txBox="1"/>
          <p:nvPr/>
        </p:nvSpPr>
        <p:spPr>
          <a:xfrm>
            <a:off x="264576" y="2934100"/>
            <a:ext cx="51426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g3534c850ebf_2_133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34c850ebf_2_142"/>
          <p:cNvSpPr txBox="1"/>
          <p:nvPr/>
        </p:nvSpPr>
        <p:spPr>
          <a:xfrm>
            <a:off x="130847" y="2692350"/>
            <a:ext cx="7110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Image:</a:t>
            </a:r>
            <a:r>
              <a:rPr b="0" baseline="30000" i="0" lang="en-US" sz="12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endParaRPr b="0" baseline="30000" i="0" sz="1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15" name="Google Shape;415;g3534c850ebf_2_142"/>
          <p:cNvSpPr/>
          <p:nvPr/>
        </p:nvSpPr>
        <p:spPr>
          <a:xfrm>
            <a:off x="139445" y="2929889"/>
            <a:ext cx="1828800" cy="0"/>
          </a:xfrm>
          <a:custGeom>
            <a:rect b="b" l="l" r="r" t="t"/>
            <a:pathLst>
              <a:path extrusionOk="0" h="120000"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3534c850ebf_2_142"/>
          <p:cNvSpPr txBox="1"/>
          <p:nvPr/>
        </p:nvSpPr>
        <p:spPr>
          <a:xfrm>
            <a:off x="264577" y="2934100"/>
            <a:ext cx="5398800" cy="1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8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baseline="30000" i="0" lang="en-US" sz="9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0" i="0" lang="en-US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Cormen, Leiserson, Rivest, Stein. Introduction to Algorithms, 3rd edition, MIT Press, 2009</a:t>
            </a:r>
            <a:endParaRPr b="0" i="0" sz="9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7" name="Google Shape;417;g3534c850ebf_2_142"/>
          <p:cNvSpPr txBox="1"/>
          <p:nvPr/>
        </p:nvSpPr>
        <p:spPr>
          <a:xfrm>
            <a:off x="130860" y="3104757"/>
            <a:ext cx="837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sng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  <a:hlinkClick action="ppaction://hlinksldjump"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Trees Ch B.5, 10.4, 12.1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18" name="Google Shape;418;g3534c850ebf_2_1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585333"/>
            <a:ext cx="5460999" cy="1505982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g3534c850ebf_2_142"/>
          <p:cNvSpPr txBox="1"/>
          <p:nvPr>
            <p:ph type="title"/>
          </p:nvPr>
        </p:nvSpPr>
        <p:spPr>
          <a:xfrm>
            <a:off x="130850" y="133850"/>
            <a:ext cx="5404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6200">
            <a:spAutoFit/>
          </a:bodyPr>
          <a:lstStyle/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Trees and forests (Recap from tree terminologies)</a:t>
            </a:r>
            <a:endParaRPr/>
          </a:p>
          <a:p>
            <a:pPr indent="0" lvl="0" marL="44513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3534c850ebf_2_109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25" name="Google Shape;425;g3534c850ebf_2_109"/>
          <p:cNvPicPr preferRelativeResize="0"/>
          <p:nvPr/>
        </p:nvPicPr>
        <p:blipFill rotWithShape="1">
          <a:blip r:embed="rId3">
            <a:alphaModFix/>
          </a:blip>
          <a:srcRect b="0" l="0" r="0" t="17334"/>
          <a:stretch/>
        </p:blipFill>
        <p:spPr>
          <a:xfrm>
            <a:off x="457625" y="529575"/>
            <a:ext cx="1622591" cy="1051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3534c850ebf_2_10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763" y="1905505"/>
            <a:ext cx="1541461" cy="1051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3534c850ebf_2_10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89192" y="2052282"/>
            <a:ext cx="1433008" cy="1003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3534c850ebf_2_10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125200" y="486688"/>
            <a:ext cx="1433008" cy="1137363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g3534c850ebf_2_109"/>
          <p:cNvSpPr/>
          <p:nvPr/>
        </p:nvSpPr>
        <p:spPr>
          <a:xfrm>
            <a:off x="992175" y="1474050"/>
            <a:ext cx="317700" cy="274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0" name="Google Shape;430;g3534c850ebf_2_109"/>
          <p:cNvSpPr/>
          <p:nvPr/>
        </p:nvSpPr>
        <p:spPr>
          <a:xfrm>
            <a:off x="2417225" y="235025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31" name="Google Shape;431;g3534c850ebf_2_109"/>
          <p:cNvSpPr/>
          <p:nvPr/>
        </p:nvSpPr>
        <p:spPr>
          <a:xfrm>
            <a:off x="3717100" y="1705125"/>
            <a:ext cx="317700" cy="2745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34c850ebf_2_200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37" name="Google Shape;437;g3534c850ebf_2_2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250" y="1029000"/>
            <a:ext cx="1545575" cy="100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3534c850ebf_2_200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7000" y="783150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3534c850ebf_2_200"/>
          <p:cNvSpPr/>
          <p:nvPr/>
        </p:nvSpPr>
        <p:spPr>
          <a:xfrm>
            <a:off x="1762313" y="1369700"/>
            <a:ext cx="568200" cy="327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3e1abb4f4_1_57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5" name="Google Shape;445;g353e1abb4f4_1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7650" y="913450"/>
            <a:ext cx="1362625" cy="88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353e1abb4f4_1_57" title="DFS_tre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0625" y="570025"/>
            <a:ext cx="1430851" cy="1788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g353e1abb4f4_1_57"/>
          <p:cNvSpPr/>
          <p:nvPr/>
        </p:nvSpPr>
        <p:spPr>
          <a:xfrm>
            <a:off x="1560274" y="1138600"/>
            <a:ext cx="327600" cy="274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8" name="Google Shape;448;g353e1abb4f4_1_57"/>
          <p:cNvSpPr/>
          <p:nvPr/>
        </p:nvSpPr>
        <p:spPr>
          <a:xfrm>
            <a:off x="3424225" y="1177150"/>
            <a:ext cx="3774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9" name="Google Shape;449;g353e1abb4f4_1_57" title="DFS_tree_edges.png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93550" y="545125"/>
            <a:ext cx="1793401" cy="1838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534c850ebf_2_411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sng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</a:t>
            </a: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endParaRPr b="0" i="0" sz="15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55" name="Google Shape;455;g3534c850ebf_2_411"/>
          <p:cNvSpPr txBox="1"/>
          <p:nvPr/>
        </p:nvSpPr>
        <p:spPr>
          <a:xfrm>
            <a:off x="276300" y="632275"/>
            <a:ext cx="5277600" cy="20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DFS introduces an i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mportant distinction among edges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in the original graph: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encounter new (white) vertex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descendent to ancestor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from </a:t>
            </a:r>
            <a:r>
              <a:rPr b="0" i="0" lang="en-US" sz="12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ancestor to descendent</a:t>
            </a:r>
            <a:endParaRPr b="0" i="0" sz="1200" u="sng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ahoma"/>
              <a:buChar char="●"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between a tree or subtrees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Note: </a:t>
            </a:r>
            <a:r>
              <a:rPr b="0" i="0" lang="en-US" sz="1200" u="sng" cap="none" strike="noStrike">
                <a:solidFill>
                  <a:srgbClr val="0032CC"/>
                </a:solidFill>
                <a:latin typeface="Tahoma"/>
                <a:ea typeface="Tahoma"/>
                <a:cs typeface="Tahoma"/>
                <a:sym typeface="Tahoma"/>
              </a:rPr>
              <a:t>tree &amp; back edges are important</a:t>
            </a:r>
            <a: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; most algorithms don’t distinguish forward &amp; cross</a:t>
            </a: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</a:t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534c850ebf_2_429"/>
          <p:cNvSpPr txBox="1"/>
          <p:nvPr/>
        </p:nvSpPr>
        <p:spPr>
          <a:xfrm>
            <a:off x="130250" y="632275"/>
            <a:ext cx="55497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Application of these 4 edges:</a:t>
            </a:r>
            <a:br>
              <a:rPr b="1" i="0" lang="en-US" sz="12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endParaRPr b="1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Tree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Connects a vertex to a newly discovered vertex,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building the DFS tree.</a:t>
            </a:r>
            <a:endParaRPr b="1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Back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Points to an ancestor, identifying a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in the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Forward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helps in depth classification,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, and identifying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(SCCs).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Cross edge: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Connects nodes in </a:t>
            </a:r>
            <a:r>
              <a:rPr b="1" i="0" lang="en-US" sz="1000" u="sng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different DFS branches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 subtrees.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    </a:t>
            </a:r>
            <a:r>
              <a:rPr b="1" i="0" lang="en-US" sz="1400" u="none" cap="none" strike="noStrike">
                <a:solidFill>
                  <a:srgbClr val="0000FF"/>
                </a:solidFill>
                <a:latin typeface="Tahoma"/>
                <a:ea typeface="Tahoma"/>
                <a:cs typeface="Tahoma"/>
                <a:sym typeface="Tahoma"/>
              </a:rPr>
              <a:t>Details of there edges will be covered in CSE221</a:t>
            </a:r>
            <a:endParaRPr b="1" i="0" sz="1400" u="none" cap="none" strike="noStrike">
              <a:solidFill>
                <a:srgbClr val="0000FF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61" name="Google Shape;461;g3534c850ebf_2_429"/>
          <p:cNvSpPr txBox="1"/>
          <p:nvPr/>
        </p:nvSpPr>
        <p:spPr>
          <a:xfrm>
            <a:off x="645200" y="148775"/>
            <a:ext cx="4475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Edges </a:t>
            </a:r>
            <a:r>
              <a:rPr b="0" i="0" lang="en-US" sz="1500" u="none" cap="none" strike="noStrike">
                <a:solidFill>
                  <a:srgbClr val="9900FF"/>
                </a:solidFill>
                <a:latin typeface="Tahoma"/>
                <a:ea typeface="Tahoma"/>
                <a:cs typeface="Tahoma"/>
                <a:sym typeface="Tahoma"/>
              </a:rPr>
              <a:t>(Not needed for CSE220) </a:t>
            </a:r>
            <a:endParaRPr b="0" i="0" sz="1500" u="none" cap="none" strike="noStrike">
              <a:solidFill>
                <a:srgbClr val="9900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g3534c850ebf_2_474" title="DFS_tree_p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32666"/>
            <a:ext cx="5765802" cy="242136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g3534c850ebf_2_474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68" name="Google Shape;468;g3534c850ebf_2_474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400" y="618525"/>
            <a:ext cx="2959326" cy="11443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Google Shape;469;g3534c850ebf_2_474"/>
          <p:cNvCxnSpPr/>
          <p:nvPr/>
        </p:nvCxnSpPr>
        <p:spPr>
          <a:xfrm flipH="1" rot="10800000">
            <a:off x="250775" y="1762925"/>
            <a:ext cx="3013800" cy="96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g3534c850ebf_2_485" title="DFS_tree_p2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500" y="380422"/>
            <a:ext cx="3909674" cy="164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g3534c850ebf_2_485"/>
          <p:cNvSpPr txBox="1"/>
          <p:nvPr/>
        </p:nvSpPr>
        <p:spPr>
          <a:xfrm>
            <a:off x="1151826" y="105925"/>
            <a:ext cx="3961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tree or forest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76" name="Google Shape;476;g3534c850ebf_2_485" title="BFS_tree_p0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4250" y="380425"/>
            <a:ext cx="1960600" cy="7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3534c850ebf_2_485"/>
          <p:cNvSpPr txBox="1"/>
          <p:nvPr/>
        </p:nvSpPr>
        <p:spPr>
          <a:xfrm>
            <a:off x="283550" y="2022300"/>
            <a:ext cx="519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 single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BFS/DFS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vertex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visits only its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connected component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Vertices like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K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L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are not visited if they are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not reachable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A.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 visit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all vertices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perform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BFS/DFS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from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unvisited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○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This ensures traversal of the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entire graph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, including all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disconnected components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.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478" name="Google Shape;478;g3534c850ebf_2_485"/>
          <p:cNvCxnSpPr/>
          <p:nvPr/>
        </p:nvCxnSpPr>
        <p:spPr>
          <a:xfrm flipH="1" rot="10800000">
            <a:off x="244250" y="1127500"/>
            <a:ext cx="2153700" cy="20700"/>
          </a:xfrm>
          <a:prstGeom prst="straightConnector1">
            <a:avLst/>
          </a:prstGeom>
          <a:noFill/>
          <a:ln cap="flat" cmpd="sng" w="1905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534c850ebf_1_742"/>
          <p:cNvSpPr txBox="1"/>
          <p:nvPr/>
        </p:nvSpPr>
        <p:spPr>
          <a:xfrm>
            <a:off x="2031351" y="56961"/>
            <a:ext cx="17031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Graph traversals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" name="Google Shape;80;g3534c850ebf_1_742"/>
          <p:cNvSpPr txBox="1"/>
          <p:nvPr/>
        </p:nvSpPr>
        <p:spPr>
          <a:xfrm>
            <a:off x="73625" y="355925"/>
            <a:ext cx="443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common graph traversal algorithms: BFS</a:t>
            </a:r>
            <a:r>
              <a:rPr b="1" lang="en-US" sz="1100">
                <a:solidFill>
                  <a:schemeClr val="dk1"/>
                </a:solidFill>
              </a:rPr>
              <a:t> &amp; DFS</a:t>
            </a:r>
            <a:endParaRPr b="1" i="0" sz="1100" u="none" cap="none" strike="noStrike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1" name="Google Shape;81;g3534c850ebf_1_742"/>
          <p:cNvGraphicFramePr/>
          <p:nvPr/>
        </p:nvGraphicFramePr>
        <p:xfrm>
          <a:off x="73625" y="73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{8AA2A56A-DB74-444E-9DAE-B7A62C42C12B}</a:tableStyleId>
              </a:tblPr>
              <a:tblGrid>
                <a:gridCol w="2499975"/>
                <a:gridCol w="3118575"/>
              </a:tblGrid>
              <a:tr h="1399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Breadth-First Search (BFS)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71450" lvl="0" marL="314325" marR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Start with the </a:t>
                      </a: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source vertex</a:t>
                      </a:r>
                      <a:endParaRPr b="1" sz="9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71450" lvl="0" marL="314325" marR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Explores the</a:t>
                      </a: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breadth</a:t>
                      </a:r>
                      <a:r>
                        <a:rPr b="1" lang="en-US" sz="9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</a:t>
                      </a: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first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, visiting all neighbors at the </a:t>
                      </a:r>
                      <a:r>
                        <a:rPr b="1" lang="en-US" sz="900" u="none" cap="none" strike="noStrike">
                          <a:solidFill>
                            <a:srgbClr val="0032CC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current level</a:t>
                      </a:r>
                      <a:r>
                        <a:rPr b="1" lang="en-US" sz="900" u="none" cap="none" strike="noStrike">
                          <a:solidFill>
                            <a:srgbClr val="9900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before 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moving to the next.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7145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b="1" lang="en-US" sz="9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Fan out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to explore all neighbors at </a:t>
                      </a:r>
                      <a:r>
                        <a:rPr b="1"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the current depth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before moving deeper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171450" lvl="0" marL="314325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Uses Queue (FIFO)</a:t>
                      </a:r>
                      <a:endParaRPr sz="9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Depth-First Search (DFS)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120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Start with the </a:t>
                      </a: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source vertex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Recursively visit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each neighbor </a:t>
                      </a:r>
                      <a:r>
                        <a:rPr b="1" lang="en-US" sz="7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</a:t>
                      </a:r>
                      <a:r>
                        <a:rPr b="1" lang="en-US" sz="700" u="sng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Recursive stack</a:t>
                      </a:r>
                      <a:r>
                        <a:rPr b="1" lang="en-US" sz="7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)</a:t>
                      </a:r>
                      <a:endParaRPr b="1" sz="700" u="none" cap="none" strike="noStrike">
                        <a:solidFill>
                          <a:srgbClr val="0000FF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b="1" lang="en-US" sz="900" u="none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DFS goes deep,</a:t>
                      </a: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exploring as far as possible along each branch before backtracking.</a:t>
                      </a:r>
                      <a:endParaRPr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b="1"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Backtrack</a:t>
                      </a:r>
                      <a:r>
                        <a:rPr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only when </a:t>
                      </a:r>
                      <a:r>
                        <a:rPr b="1" lang="en-US" sz="900" u="sng" cap="none" strike="noStrike">
                          <a:solidFill>
                            <a:srgbClr val="0000FF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no further choices</a:t>
                      </a:r>
                      <a:r>
                        <a:rPr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are available</a:t>
                      </a:r>
                      <a:endParaRPr sz="9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Arial"/>
                        <a:buChar char="●"/>
                      </a:pPr>
                      <a:r>
                        <a:rPr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Similar to </a:t>
                      </a:r>
                      <a:r>
                        <a:rPr b="1" lang="en-US" sz="9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pre-order tree traversal</a:t>
                      </a:r>
                      <a:endParaRPr b="1" sz="9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-200025" lvl="0" marL="342900" marR="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900"/>
                        <a:buFont typeface="Tahoma"/>
                        <a:buChar char="●"/>
                      </a:pPr>
                      <a:r>
                        <a:rPr lang="en-US" sz="900" u="sng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Uses Stack (LIFO)</a:t>
                      </a:r>
                      <a:endParaRPr sz="900" u="sng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534c850ebf_2_418"/>
          <p:cNvSpPr txBox="1"/>
          <p:nvPr/>
        </p:nvSpPr>
        <p:spPr>
          <a:xfrm>
            <a:off x="1632979" y="99800"/>
            <a:ext cx="20718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84" name="Google Shape;484;g3534c850ebf_2_418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225" y="440200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g3534c850ebf_2_387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g3534c850ebf_2_387"/>
          <p:cNvSpPr txBox="1"/>
          <p:nvPr/>
        </p:nvSpPr>
        <p:spPr>
          <a:xfrm>
            <a:off x="2682400" y="534300"/>
            <a:ext cx="2833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Running time: O(V²) + </a:t>
            </a:r>
            <a:r>
              <a:rPr lang="en-US" sz="1000">
                <a:solidFill>
                  <a:schemeClr val="dk1"/>
                </a:solidFill>
              </a:rPr>
              <a:t>O(V) = O(V²)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DFS_Visit is called on each vertex</a:t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loop over Adj[] can run up to |V| times per vertex in the worst case</a:t>
            </a: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1" lang="en-US" sz="1100" u="none" cap="none" strike="noStrike">
                <a:solidFill>
                  <a:srgbClr val="0032CC"/>
                </a:solidFill>
                <a:latin typeface="Arial"/>
                <a:ea typeface="Arial"/>
                <a:cs typeface="Arial"/>
                <a:sym typeface="Arial"/>
              </a:rPr>
              <a:t>How many times will DFS_Visit() actually be called?</a:t>
            </a:r>
            <a:endParaRPr b="1" i="1" sz="1100" u="none" cap="none" strike="noStrike">
              <a:solidFill>
                <a:srgbClr val="0032C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g3534c850ebf_2_387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2"/>
          <p:cNvSpPr txBox="1"/>
          <p:nvPr/>
        </p:nvSpPr>
        <p:spPr>
          <a:xfrm>
            <a:off x="1243649" y="85725"/>
            <a:ext cx="28620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 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7" name="Google Shape;497;p12"/>
          <p:cNvSpPr txBox="1"/>
          <p:nvPr/>
        </p:nvSpPr>
        <p:spPr>
          <a:xfrm>
            <a:off x="5374894" y="3106281"/>
            <a:ext cx="219710" cy="1174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8" name="Google Shape;498;p12"/>
          <p:cNvSpPr txBox="1"/>
          <p:nvPr/>
        </p:nvSpPr>
        <p:spPr>
          <a:xfrm>
            <a:off x="182377" y="923025"/>
            <a:ext cx="41958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08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Run-time</a:t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144145" lvl="0" marL="287655" marR="0" rtl="0" algn="l">
              <a:lnSpc>
                <a:spcPct val="118750"/>
              </a:lnSpc>
              <a:spcBef>
                <a:spcPts val="285"/>
              </a:spcBef>
              <a:spcAft>
                <a:spcPts val="0"/>
              </a:spcAft>
              <a:buClr>
                <a:srgbClr val="334669"/>
              </a:buClr>
              <a:buSzPts val="1200"/>
              <a:buFont typeface="Lucida Sans"/>
              <a:buChar char="•"/>
            </a:pPr>
            <a:r>
              <a:rPr b="1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vertex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and </a:t>
            </a:r>
            <a:r>
              <a:rPr b="1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each edge</a:t>
            </a:r>
            <a:r>
              <a:rPr b="0" i="0" lang="en-US" sz="1200" u="sng" cap="none" strike="noStrike">
                <a:solidFill>
                  <a:srgbClr val="000000"/>
                </a:solidFill>
                <a:latin typeface="Trebuchet MS"/>
                <a:ea typeface="Trebuchet MS"/>
                <a:cs typeface="Trebuchet MS"/>
                <a:sym typeface="Trebuchet MS"/>
              </a:rPr>
              <a:t> is examined </a:t>
            </a:r>
            <a:r>
              <a:rPr b="1" i="0" lang="en-US" sz="1200" u="sng" cap="none" strike="noStrike">
                <a:solidFill>
                  <a:srgbClr val="0000FF"/>
                </a:solidFill>
                <a:latin typeface="Trebuchet MS"/>
                <a:ea typeface="Trebuchet MS"/>
                <a:cs typeface="Trebuchet MS"/>
                <a:sym typeface="Trebuchet MS"/>
              </a:rPr>
              <a:t>once</a:t>
            </a:r>
            <a:endParaRPr b="1" i="0" sz="1200" u="sng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200"/>
              <a:buFont typeface="Tahoma"/>
              <a:buChar char="•"/>
            </a:pP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So, </a:t>
            </a:r>
            <a:r>
              <a:rPr b="1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time = O(V + E) </a:t>
            </a:r>
            <a:r>
              <a:rPr b="0" i="0" lang="en-US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instead of O(V²)</a:t>
            </a:r>
            <a:endParaRPr b="1" i="0" sz="1200" u="none" cap="none" strike="noStrike">
              <a:solidFill>
                <a:srgbClr val="00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99" name="Google Shape;499;p12" title="DFS algo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51225" y="400213"/>
            <a:ext cx="1799605" cy="2666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34c850ebf_2_399"/>
          <p:cNvSpPr txBox="1"/>
          <p:nvPr/>
        </p:nvSpPr>
        <p:spPr>
          <a:xfrm>
            <a:off x="1219175" y="99800"/>
            <a:ext cx="31407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search- Analysis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5" name="Google Shape;505;g3534c850ebf_2_399" title="DFS algo - Copy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351" y="483850"/>
            <a:ext cx="2084215" cy="256574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534c850ebf_2_399"/>
          <p:cNvSpPr txBox="1"/>
          <p:nvPr/>
        </p:nvSpPr>
        <p:spPr>
          <a:xfrm>
            <a:off x="2386925" y="546550"/>
            <a:ext cx="3293100" cy="14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 But often DFS is more efficient: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rgbClr val="188038"/>
                </a:solidFill>
                <a:latin typeface="Trebuchet MS"/>
                <a:ea typeface="Trebuchet MS"/>
                <a:cs typeface="Trebuchet MS"/>
                <a:sym typeface="Trebuchet MS"/>
              </a:rPr>
              <a:t>DFS_Visit()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is called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once per vertex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→ O(V)</a:t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rebuchet MS"/>
              <a:buChar char="●"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Each edge is explored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once (directed,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O(E)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or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twice (undirected,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O(2E)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)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 → O(E)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So, </a:t>
            </a:r>
            <a: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total time = O(V + E) </a:t>
            </a:r>
            <a:r>
              <a:rPr b="0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instead of </a:t>
            </a:r>
            <a:r>
              <a:rPr b="0" i="0" lang="en-US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O(V²)</a:t>
            </a:r>
            <a:br>
              <a:rPr b="1" i="0" lang="en-US" sz="1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</a:br>
            <a:endParaRPr b="1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534c850ebf_2_24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g3534c850ebf_2_24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13" name="Google Shape;513;g3534c850ebf_2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601100"/>
            <a:ext cx="3873741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3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9" name="Google Shape;519;p13"/>
          <p:cNvSpPr txBox="1"/>
          <p:nvPr/>
        </p:nvSpPr>
        <p:spPr>
          <a:xfrm>
            <a:off x="1742948" y="3159734"/>
            <a:ext cx="1104900" cy="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0" name="Google Shape;5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3375" y="344438"/>
            <a:ext cx="3356525" cy="276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3"/>
          <p:cNvSpPr txBox="1"/>
          <p:nvPr/>
        </p:nvSpPr>
        <p:spPr>
          <a:xfrm>
            <a:off x="3655825" y="789775"/>
            <a:ext cx="19713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the top of the stack is at the upper side.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Push and pop both occur at the top.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534c850ebf_1_751"/>
          <p:cNvSpPr txBox="1"/>
          <p:nvPr/>
        </p:nvSpPr>
        <p:spPr>
          <a:xfrm>
            <a:off x="1151824" y="-65925"/>
            <a:ext cx="34653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16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r>
              <a:rPr b="0" i="0" lang="en-US" sz="17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Example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27" name="Google Shape;527;g3534c850ebf_1_751"/>
          <p:cNvSpPr txBox="1"/>
          <p:nvPr/>
        </p:nvSpPr>
        <p:spPr>
          <a:xfrm>
            <a:off x="1742948" y="3159734"/>
            <a:ext cx="1104900" cy="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</a:pPr>
            <a:r>
              <a:rPr b="0" i="0" lang="en-US" sz="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Source: https://</a:t>
            </a:r>
            <a:r>
              <a:rPr b="0" i="0" lang="en-US" sz="3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www.tutorialspoint.com/data_structures_algorithms/</a:t>
            </a:r>
            <a:endParaRPr b="0" i="0" sz="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8" name="Google Shape;528;g3534c850ebf_1_7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250" y="386125"/>
            <a:ext cx="3240750" cy="27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3534c850ebf_1_751"/>
          <p:cNvSpPr txBox="1"/>
          <p:nvPr/>
        </p:nvSpPr>
        <p:spPr>
          <a:xfrm>
            <a:off x="3570125" y="759150"/>
            <a:ext cx="1971300" cy="16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Here, the top of the stack is at the upper side.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Push and pop both occur at the top.</a:t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534c850ebf_2_25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3534c850ebf_2_2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36" name="Google Shape;536;g3534c850ebf_2_2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17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534c850ebf_2_272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3534c850ebf_2_27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3" name="Google Shape;543;g3534c850ebf_2_2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50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534c850ebf_2_278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g3534c850ebf_2_278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0" name="Google Shape;550;g3534c850ebf_2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7595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583d757685_0_0"/>
          <p:cNvSpPr txBox="1"/>
          <p:nvPr/>
        </p:nvSpPr>
        <p:spPr>
          <a:xfrm>
            <a:off x="596875" y="894125"/>
            <a:ext cx="4897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Alphabetical options: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Choose the alphabetically closest.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Numerical options: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Follow stated order (ascending/descending).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</a:pPr>
            <a:r>
              <a:rPr b="1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order given:</a:t>
            </a:r>
            <a:r>
              <a:rPr b="0" i="0" lang="en-US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Select any option.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g3583d757685_0_0"/>
          <p:cNvSpPr txBox="1"/>
          <p:nvPr/>
        </p:nvSpPr>
        <p:spPr>
          <a:xfrm>
            <a:off x="1254875" y="304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g3583d757685_0_0"/>
          <p:cNvSpPr txBox="1"/>
          <p:nvPr/>
        </p:nvSpPr>
        <p:spPr>
          <a:xfrm>
            <a:off x="1172875" y="272350"/>
            <a:ext cx="3745800" cy="5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Node Selection Rules in Traversal</a:t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534c850ebf_2_284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g3534c850ebf_2_284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57" name="Google Shape;557;g3534c850ebf_2_2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050" y="5576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3534c850ebf_2_290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3534c850ebf_2_29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64" name="Google Shape;564;g3534c850ebf_2_2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5250" y="5637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3534c850ebf_2_296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g3534c850ebf_2_296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1" name="Google Shape;571;g3534c850ebf_2_2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9525" y="5575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3534c850ebf_2_302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g3534c850ebf_2_302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78" name="Google Shape;578;g3534c850ebf_2_3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534c850ebf_2_31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g3534c850ebf_2_31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85" name="Google Shape;585;g3534c850ebf_2_3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075" y="5705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534c850ebf_2_321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g3534c850ebf_2_32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2" name="Google Shape;592;g3534c850ebf_2_3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725" y="522238"/>
            <a:ext cx="4201023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3534c850ebf_2_327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g3534c850ebf_2_327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g3534c850ebf_2_3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800" y="496375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3534c850ebf_2_333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g3534c850ebf_2_333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06" name="Google Shape;606;g3534c850ebf_2_3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4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534c850ebf_2_33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g3534c850ebf_2_33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3" name="Google Shape;613;g3534c850ebf_2_3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82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534c850ebf_2_34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g3534c850ebf_2_34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0" name="Google Shape;620;g3534c850ebf_2_3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075" y="601100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525" y="357975"/>
            <a:ext cx="2739350" cy="2755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5"/>
          <p:cNvSpPr txBox="1"/>
          <p:nvPr/>
        </p:nvSpPr>
        <p:spPr>
          <a:xfrm>
            <a:off x="1368500" y="0"/>
            <a:ext cx="28074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5" name="Google Shape;95;p5"/>
          <p:cNvSpPr txBox="1"/>
          <p:nvPr/>
        </p:nvSpPr>
        <p:spPr>
          <a:xfrm>
            <a:off x="2905450" y="357975"/>
            <a:ext cx="2807400" cy="11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 from source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100"/>
              <a:buFont typeface="Calibri"/>
              <a:buChar char="●"/>
            </a:pPr>
            <a:r>
              <a:rPr i="1" lang="en-US" sz="1100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i="1" lang="en-US" sz="1100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i="1" lang="en-US" sz="110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lang="en-US" sz="1100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lang="en-US" sz="11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sz="11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34c850ebf_2_359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g3534c850ebf_2_359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27" name="Google Shape;627;g3534c850ebf_2_3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6275" y="522238"/>
            <a:ext cx="3878990" cy="2200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534c850ebf_2_365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g3534c850ebf_2_365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34" name="Google Shape;634;g3534c850ebf_2_3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175" y="496375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3534c850ebf_2_371"/>
          <p:cNvSpPr txBox="1"/>
          <p:nvPr/>
        </p:nvSpPr>
        <p:spPr>
          <a:xfrm>
            <a:off x="51302" y="24500"/>
            <a:ext cx="43026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Depth-first search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g3534c850ebf_2_371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41" name="Google Shape;641;g3534c850ebf_2_3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6075" y="667800"/>
            <a:ext cx="3920735" cy="2200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534c850ebf_2_380"/>
          <p:cNvSpPr txBox="1"/>
          <p:nvPr/>
        </p:nvSpPr>
        <p:spPr>
          <a:xfrm>
            <a:off x="-465325" y="134675"/>
            <a:ext cx="6325200" cy="10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0625">
            <a:spAutoFit/>
          </a:bodyPr>
          <a:lstStyle/>
          <a:p>
            <a:pPr indent="0" lvl="0" marL="127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Applications of DFS </a:t>
            </a:r>
            <a:b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lang="en-US" sz="1600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(Just know that these can be done)</a:t>
            </a:r>
            <a:endParaRPr sz="16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99262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rgbClr val="334669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8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g3534c850ebf_2_380"/>
          <p:cNvSpPr txBox="1"/>
          <p:nvPr/>
        </p:nvSpPr>
        <p:spPr>
          <a:xfrm>
            <a:off x="5374894" y="3106281"/>
            <a:ext cx="2196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394660"/>
                </a:solidFill>
                <a:latin typeface="Tahoma"/>
                <a:ea typeface="Tahoma"/>
                <a:cs typeface="Tahoma"/>
                <a:sym typeface="Tahoma"/>
              </a:rPr>
              <a:t>20/23</a:t>
            </a:r>
            <a:endParaRPr b="0" i="0" sz="6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48" name="Google Shape;648;g3534c850ebf_2_380"/>
          <p:cNvSpPr txBox="1"/>
          <p:nvPr/>
        </p:nvSpPr>
        <p:spPr>
          <a:xfrm>
            <a:off x="441700" y="780550"/>
            <a:ext cx="4933200" cy="22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Topological Sorting: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Ordering vertices in a directed acyclic graph (DAG).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Strongly Connected Components (SCC):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Identifying subsets of vertices where every vertex is reachable from every other vertex.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Cycle Detection: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Detecting cycles in directed graphs using back edges.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Path Finding: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Finding paths between vertices in a graph.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Tahoma"/>
              <a:buChar char="●"/>
            </a:pPr>
            <a:r>
              <a:rPr b="1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Solving puzzles/mazes:</a:t>
            </a:r>
            <a: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Like the Knight’s Tour problem or Sudoku.</a:t>
            </a: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br>
              <a:rPr b="0" i="0" lang="en-US" sz="10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1400" u="none" cap="none" strike="noStrike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</a:rPr>
              <a:t>Implementation will be covered in CSE221</a:t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35e628fd5_0_0"/>
          <p:cNvSpPr txBox="1"/>
          <p:nvPr>
            <p:ph type="title"/>
          </p:nvPr>
        </p:nvSpPr>
        <p:spPr>
          <a:xfrm>
            <a:off x="2335151" y="1126050"/>
            <a:ext cx="17370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450">
                <a:solidFill>
                  <a:srgbClr val="000000"/>
                </a:solidFill>
              </a:rPr>
              <a:t>The End</a:t>
            </a:r>
            <a:endParaRPr sz="245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48eb498df_0_57"/>
          <p:cNvSpPr txBox="1"/>
          <p:nvPr/>
        </p:nvSpPr>
        <p:spPr>
          <a:xfrm>
            <a:off x="2104404" y="161025"/>
            <a:ext cx="20718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334669"/>
                </a:solidFill>
                <a:latin typeface="Tahoma"/>
                <a:ea typeface="Tahoma"/>
                <a:cs typeface="Tahoma"/>
                <a:sym typeface="Tahoma"/>
              </a:rPr>
              <a:t>Breadth first search (BFS)</a:t>
            </a:r>
            <a:endParaRPr b="0" i="0" sz="17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1" name="Google Shape;101;g3548eb498df_0_57"/>
          <p:cNvSpPr txBox="1"/>
          <p:nvPr/>
        </p:nvSpPr>
        <p:spPr>
          <a:xfrm>
            <a:off x="391750" y="677875"/>
            <a:ext cx="5155200" cy="19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1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Information during traversal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0" marL="457200" marR="0" rtl="0" algn="l">
              <a:lnSpc>
                <a:spcPct val="150000"/>
              </a:lnSpc>
              <a:spcBef>
                <a:spcPts val="175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●"/>
            </a:pP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color 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each vertex visited (</a:t>
            </a:r>
            <a:r>
              <a:rPr lang="en-US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skipping visited nodes</a:t>
            </a:r>
            <a:r>
              <a:rPr b="0" i="0" lang="en-US" sz="1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white: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undiscovered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gray: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discovered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but not finished processing 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04800" lvl="1" marL="914400" marR="5765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○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black: </a:t>
            </a:r>
            <a:r>
              <a:rPr b="0" i="0" lang="en-US" sz="1200" u="none" cap="none" strike="noStrike">
                <a:solidFill>
                  <a:srgbClr val="3C7F31"/>
                </a:solidFill>
                <a:latin typeface="Calibri"/>
                <a:ea typeface="Calibri"/>
                <a:cs typeface="Calibri"/>
                <a:sym typeface="Calibri"/>
              </a:rPr>
              <a:t>finished 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processing</a:t>
            </a:r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π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 or 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chemeClr val="hlink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predecessor 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 u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d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[</a:t>
            </a:r>
            <a:r>
              <a:rPr b="0" i="1" lang="en-US" sz="1300" u="none" cap="none" strike="noStrike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u </a:t>
            </a:r>
            <a:r>
              <a:rPr b="0" i="0" lang="en-US" sz="1300" u="none" cap="none" strike="noStrike">
                <a:solidFill>
                  <a:srgbClr val="0000FF"/>
                </a:solidFill>
                <a:latin typeface="Lucida Sans"/>
                <a:ea typeface="Lucida Sans"/>
                <a:cs typeface="Lucida Sans"/>
                <a:sym typeface="Lucida Sans"/>
              </a:rPr>
              <a:t>]</a:t>
            </a:r>
            <a:r>
              <a:rPr b="0" i="0" lang="en-US" sz="1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</a:t>
            </a:r>
            <a:r>
              <a:rPr b="0" i="0" lang="en-US" sz="13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distance from source</a:t>
            </a:r>
            <a:endParaRPr b="0" i="0" sz="1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2025-05-02T12:21:58Z</dcterms:created>
  <dc:creator>Fadi Al Machot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2023-04-26T00:00:00Z</vt:filetime>
  </property>
  <property fmtid="{D5CDD505-2E9C-101B-9397-08002B2CF9AE}" pid="3" name="Creator">
    <vt:lpwstr>Microsoft® PowerPoint® for Microsoft 365</vt:lpwstr>
  </property>
  <property fmtid="{D5CDD505-2E9C-101B-9397-08002B2CF9AE}" pid="4" name="LastSaved">
    <vt:filetime>2025-05-02T00:00:00Z</vt:filetime>
  </property>
  <property fmtid="{D5CDD505-2E9C-101B-9397-08002B2CF9AE}" pid="5" name="Producer">
    <vt:lpwstr>Microsoft® PowerPoint® for Microsoft 365</vt:lpwstr>
  </property>
</Properties>
</file>